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2" r:id="rId8"/>
    <p:sldId id="263" r:id="rId9"/>
    <p:sldId id="264" r:id="rId10"/>
    <p:sldId id="266" r:id="rId11"/>
    <p:sldId id="265" r:id="rId12"/>
    <p:sldId id="301" r:id="rId13"/>
    <p:sldId id="302" r:id="rId14"/>
    <p:sldId id="303" r:id="rId15"/>
    <p:sldId id="298" r:id="rId16"/>
    <p:sldId id="270" r:id="rId17"/>
    <p:sldId id="304" r:id="rId18"/>
    <p:sldId id="271" r:id="rId19"/>
    <p:sldId id="305" r:id="rId20"/>
    <p:sldId id="306" r:id="rId21"/>
    <p:sldId id="275" r:id="rId22"/>
    <p:sldId id="327" r:id="rId23"/>
    <p:sldId id="309" r:id="rId24"/>
    <p:sldId id="286" r:id="rId25"/>
    <p:sldId id="308" r:id="rId26"/>
    <p:sldId id="311" r:id="rId27"/>
    <p:sldId id="307" r:id="rId28"/>
    <p:sldId id="299" r:id="rId29"/>
    <p:sldId id="277" r:id="rId30"/>
    <p:sldId id="310" r:id="rId31"/>
    <p:sldId id="345" r:id="rId32"/>
    <p:sldId id="346" r:id="rId33"/>
    <p:sldId id="347" r:id="rId34"/>
    <p:sldId id="312" r:id="rId35"/>
    <p:sldId id="313" r:id="rId36"/>
    <p:sldId id="348" r:id="rId37"/>
    <p:sldId id="279" r:id="rId38"/>
    <p:sldId id="315" r:id="rId39"/>
    <p:sldId id="316" r:id="rId40"/>
    <p:sldId id="295" r:id="rId41"/>
    <p:sldId id="314" r:id="rId42"/>
    <p:sldId id="283" r:id="rId43"/>
  </p:sldIdLst>
  <p:sldSz cx="18288000" cy="10287000"/>
  <p:notesSz cx="6858000" cy="9144000"/>
  <p:embeddedFontLst>
    <p:embeddedFont>
      <p:font typeface="Aileron Regular" panose="020B0604020202020204" charset="0"/>
      <p:regular r:id="rId47"/>
    </p:embeddedFont>
    <p:embeddedFont>
      <p:font typeface="Aileron Regular Bold" panose="020B0604020202020204" charset="0"/>
      <p:regular r:id="rId48"/>
    </p:embeddedFont>
    <p:embeddedFont>
      <p:font typeface="Alata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M Sans Bold" panose="020B0604020202020204" charset="0"/>
      <p:regular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pen Sans Bold" panose="020B0806030504020204" pitchFamily="34" charset="0"/>
      <p:regular r:id="rId59"/>
      <p:bold r:id="rId60"/>
    </p:embeddedFont>
    <p:embeddedFont>
      <p:font typeface="Open Sans Light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9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font" Target="fonts/font15.fntdata"/><Relationship Id="rId60" Type="http://schemas.openxmlformats.org/officeDocument/2006/relationships/font" Target="fonts/font14.fntdata"/><Relationship Id="rId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58" Type="http://schemas.openxmlformats.org/officeDocument/2006/relationships/font" Target="fonts/font12.fntdata"/><Relationship Id="rId57" Type="http://schemas.openxmlformats.org/officeDocument/2006/relationships/font" Target="fonts/font11.fntdata"/><Relationship Id="rId56" Type="http://schemas.openxmlformats.org/officeDocument/2006/relationships/font" Target="fonts/font10.fntdata"/><Relationship Id="rId55" Type="http://schemas.openxmlformats.org/officeDocument/2006/relationships/font" Target="fonts/font9.fntdata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C75D1-EFFF-4A13-BE5E-BAB94E2A3E86}" type="datetimeFigureOut">
              <a:rPr lang="en-ID" smtClean="0"/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6275C-D6AF-4F25-A7B6-219C64B5D66C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Jabar command center = project yang dibangun, beban Internet, menggunakan NLP</a:t>
            </a:r>
            <a:endParaRPr lang="en-US"/>
          </a:p>
          <a:p>
            <a:r>
              <a:rPr lang="en-US"/>
              <a:t>Data Science bergantung domain</a:t>
            </a:r>
            <a:endParaRPr lang="en-US"/>
          </a:p>
          <a:p>
            <a:r>
              <a:rPr lang="en-US"/>
              <a:t>Machine Learning tidak bergantung Domain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tidak terlalu time series itu juga bukan data jam, bisa bulan, tahun, atau urutan.  </a:t>
            </a:r>
            <a:endParaRPr lang="en-US"/>
          </a:p>
          <a:p>
            <a:endParaRPr lang="en-US"/>
          </a:p>
          <a:p>
            <a:r>
              <a:rPr lang="en-US"/>
              <a:t>Harga saham tergantung aplikasi saham yang dipakai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Memahami dan menafsirkan perubahan kronologis dalam nilai suatu variabel di masa lalu, sehingga prediksi yang andal dapat dibuat tentang nilai masa depan.</a:t>
            </a:r>
            <a:endParaRPr lang="en-US"/>
          </a:p>
          <a:p>
            <a:endParaRPr lang="en-US"/>
          </a:p>
          <a:p>
            <a:r>
              <a:rPr lang="en-US"/>
              <a:t>Kuantitatif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Trend: harga bitcoin, besok turun atau naik</a:t>
            </a:r>
            <a:endParaRPr lang="en-US"/>
          </a:p>
          <a:p>
            <a:endParaRPr lang="en-US"/>
          </a:p>
          <a:p>
            <a:r>
              <a:rPr lang="en-US"/>
              <a:t>Season = fluktuasi pola dalam satu tahun. ex: penjualan sirup setiap lebaran tuh naik</a:t>
            </a:r>
            <a:endParaRPr lang="en-US"/>
          </a:p>
          <a:p>
            <a:endParaRPr lang="en-US"/>
          </a:p>
          <a:p>
            <a:r>
              <a:rPr lang="en-US"/>
              <a:t>Cyclical =  setiap 5 tahun, harga ihsg pasti jeblok, saat pemilihan pilpres </a:t>
            </a:r>
            <a:endParaRPr lang="en-US"/>
          </a:p>
          <a:p>
            <a:endParaRPr lang="en-US"/>
          </a:p>
          <a:p>
            <a:r>
              <a:rPr lang="en-US"/>
              <a:t>Irregular = 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TSCI tidak selalu ada dalam data, tapi bisa kita amati dalam data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- trend naik</a:t>
            </a:r>
            <a:endParaRPr lang="en-US"/>
          </a:p>
          <a:p>
            <a:r>
              <a:rPr lang="en-US"/>
              <a:t>- Seasonalnya pertengahan tahun tuh naik menjelang akhir tahun malah turun</a:t>
            </a:r>
            <a:endParaRPr lang="en-US"/>
          </a:p>
          <a:p>
            <a:r>
              <a:rPr lang="en-US"/>
              <a:t>- cycic, per 5 tahun. fluktuasi per 5 tahun polanya sama. hanya garis supportnya beda karena trednnya naik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stationer: perubahan data dalam time series tetap atau konsisten. </a:t>
            </a:r>
            <a:endParaRPr lang="en-US"/>
          </a:p>
          <a:p>
            <a:r>
              <a:rPr lang="en-US"/>
              <a:t>data tuh stationer lebih mudah di prediksi</a:t>
            </a:r>
            <a:endParaRPr lang="en-US"/>
          </a:p>
          <a:p>
            <a:endParaRPr lang="en-US"/>
          </a:p>
          <a:p>
            <a:r>
              <a:rPr lang="en-US"/>
              <a:t>TA: semua langkah harus ada landasannya.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kalau ada trend, ya pakai pemodel trend</a:t>
            </a:r>
            <a:endParaRPr lang="en-US"/>
          </a:p>
          <a:p>
            <a:r>
              <a:rPr lang="en-US"/>
              <a:t>kalau tidak ada trend, ya pakai smooting methods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Time series itu unik dan berbasiskan waktu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Time series itu unik dia beda, dia susah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ML = bagaimana dia itu bisa belajar dari data</a:t>
            </a:r>
            <a:br>
              <a:rPr lang="en-US"/>
            </a:br>
            <a:r>
              <a:rPr lang="en-US"/>
              <a:t>machine learning adalah statistik yang diprogram, Gabungan dari statistik dan probability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Fokus pada tipe sekarang, karena sudah berkembang.</a:t>
            </a:r>
            <a:endParaRPr lang="en-US"/>
          </a:p>
          <a:p>
            <a:r>
              <a:rPr lang="en-US"/>
              <a:t>Kalau mau buat model baru, akan update automatis untuk orang tersebut. Seperti yang di pakai tokopedia dan shopee. </a:t>
            </a:r>
            <a:endParaRPr lang="en-US"/>
          </a:p>
          <a:p>
            <a:endParaRPr lang="en-US"/>
          </a:p>
          <a:p>
            <a:r>
              <a:rPr lang="en-US"/>
              <a:t>MOdel ini harus scaling, urusin sentivitas, accuracy, tapi ga kuat akhirnya ga kuat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loss turun, accuracy naik harusnya gitu</a:t>
            </a:r>
            <a:br>
              <a:rPr lang="en-US"/>
            </a:br>
            <a:br>
              <a:rPr lang="en-US"/>
            </a:br>
            <a:r>
              <a:rPr lang="en-US"/>
              <a:t>RMSE untuk prediksi nilai.</a:t>
            </a:r>
            <a:endParaRPr lang="en-US"/>
          </a:p>
          <a:p>
            <a:r>
              <a:rPr lang="en-US"/>
              <a:t>Accuracy, untuk prediksi ketepatan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hasil macnhine Learning adalah Model</a:t>
            </a:r>
            <a:endParaRPr lang="en-US"/>
          </a:p>
          <a:p>
            <a:endParaRPr lang="en-US"/>
          </a:p>
          <a:p>
            <a:r>
              <a:rPr lang="en-US"/>
              <a:t>Model = Formula uyang sudah angka atau bobot(Weight) atau catatan atau conditional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Model yang dipakai dan ditaru di aplikasi, yang udh finish.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netflix, art covernya aja pakai machine learning. 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 ngikutin customer dan pergerakan kita.</a:t>
            </a:r>
            <a:endParaRPr lang="en-US"/>
          </a:p>
          <a:p>
            <a:r>
              <a:rPr lang="en-US"/>
              <a:t>mempertahankan agar tidak churn, (loyalty)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jpe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GIF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://bit.ly/new-sales-data" TargetMode="External"/><Relationship Id="rId3" Type="http://schemas.openxmlformats.org/officeDocument/2006/relationships/image" Target="../media/image42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8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4272709">
            <a:off x="-1047897" y="-977767"/>
            <a:ext cx="3510684" cy="34131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659063"/>
            <a:ext cx="10670583" cy="4214018"/>
            <a:chOff x="0" y="9525"/>
            <a:chExt cx="14227444" cy="561869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14227444" cy="4318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6600">
                  <a:solidFill>
                    <a:srgbClr val="394F70"/>
                  </a:solidFill>
                  <a:latin typeface="Alata"/>
                </a:rPr>
                <a:t>IMPLEMENTING PREDICTIVE ANALYSIS USING ORANGE SOFTWARE</a:t>
              </a:r>
              <a:endParaRPr lang="en-US" sz="6600">
                <a:solidFill>
                  <a:srgbClr val="394F70"/>
                </a:solidFill>
                <a:latin typeface="Alat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68122"/>
              <a:ext cx="13456375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394F70"/>
                  </a:solidFill>
                  <a:latin typeface="Open Sans Bold"/>
                </a:rPr>
                <a:t>Ventje Jeremias Lewi Engel, M.T., CEH</a:t>
              </a:r>
              <a:endParaRPr lang="en-US" sz="3600">
                <a:solidFill>
                  <a:srgbClr val="394F70"/>
                </a:solidFill>
                <a:latin typeface="Open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258300"/>
            <a:ext cx="7234599" cy="548640"/>
            <a:chOff x="0" y="0"/>
            <a:chExt cx="9646132" cy="73152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31520" cy="73152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081085" y="-66675"/>
              <a:ext cx="8565047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394F70"/>
                  </a:solidFill>
                  <a:latin typeface="Open Sans Light"/>
                </a:rPr>
                <a:t>https://ventjeengel.com/blog</a:t>
              </a:r>
              <a:endParaRPr lang="en-US" sz="3600">
                <a:solidFill>
                  <a:srgbClr val="394F70"/>
                </a:solidFill>
                <a:latin typeface="Open Sans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419122"/>
            <a:ext cx="7200325" cy="548640"/>
            <a:chOff x="0" y="0"/>
            <a:chExt cx="9600433" cy="73152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5699"/>
              <a:ext cx="685820" cy="68582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35386" y="-66675"/>
              <a:ext cx="8565047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394F70"/>
                  </a:solidFill>
                  <a:latin typeface="Open Sans Light"/>
                </a:rPr>
                <a:t>@ventje_engel</a:t>
              </a:r>
              <a:endParaRPr lang="en-US" sz="3600">
                <a:solidFill>
                  <a:srgbClr val="394F70"/>
                </a:solidFill>
                <a:latin typeface="Open Sans Light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277601" y="3692205"/>
            <a:ext cx="7937014" cy="793698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8070" t="-28397" r="-44464"/>
              </a:stretch>
            </a:blipFill>
          </p:spPr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79155"/>
            <a:ext cx="2297483" cy="12578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 t="36515" r="24763" b="34857"/>
          <a:stretch>
            <a:fillRect/>
          </a:stretch>
        </p:blipFill>
        <p:spPr>
          <a:xfrm>
            <a:off x="12365025" y="274207"/>
            <a:ext cx="2678860" cy="14083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427" y="323541"/>
            <a:ext cx="2638643" cy="1313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Machine Learning memiliki tahapan proses mulai dari data cleaning sampai evaluasi model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14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0885" y="3043600"/>
            <a:ext cx="12983522" cy="66541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3630" y="2829780"/>
            <a:ext cx="9308358" cy="62075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5680" y="3032525"/>
            <a:ext cx="9308358" cy="46488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8663" y="590991"/>
            <a:ext cx="15030674" cy="169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Netflix menganalisis pola dan kebiasaan menonton setiap customernya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89472" y="3761338"/>
            <a:ext cx="6780282" cy="235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3600">
                <a:solidFill>
                  <a:srgbClr val="FF006F"/>
                </a:solidFill>
                <a:latin typeface="Open Sans Bold"/>
              </a:rPr>
              <a:t>What drives user interest</a:t>
            </a:r>
            <a:endParaRPr lang="en-US" sz="3600">
              <a:solidFill>
                <a:srgbClr val="FF006F"/>
              </a:solidFill>
              <a:latin typeface="Open Sans Bold"/>
            </a:endParaRPr>
          </a:p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3600">
                <a:solidFill>
                  <a:srgbClr val="FF006F"/>
                </a:solidFill>
                <a:latin typeface="Open Sans Bold"/>
              </a:rPr>
              <a:t>What to recommend</a:t>
            </a:r>
            <a:endParaRPr lang="en-US" sz="3600">
              <a:solidFill>
                <a:srgbClr val="FF006F"/>
              </a:solidFill>
              <a:latin typeface="Open Sans Bold"/>
            </a:endParaRPr>
          </a:p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3600">
                <a:solidFill>
                  <a:srgbClr val="FF006F"/>
                </a:solidFill>
                <a:latin typeface="Open Sans Bold"/>
              </a:rPr>
              <a:t>How to get new customers</a:t>
            </a:r>
            <a:endParaRPr lang="en-US" sz="3600">
              <a:solidFill>
                <a:srgbClr val="FF006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5060" b="7626"/>
          <a:stretch>
            <a:fillRect/>
          </a:stretch>
        </p:blipFill>
        <p:spPr>
          <a:xfrm>
            <a:off x="2524685" y="2973786"/>
            <a:ext cx="6849821" cy="35305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34671" y="6760195"/>
            <a:ext cx="8777576" cy="29581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8663" y="590991"/>
            <a:ext cx="15030674" cy="169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P&amp;G dan Unilever menganalisis pola belanja customer berdasarkan waktu dan season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75196" y="3547995"/>
            <a:ext cx="6780282" cy="235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3600">
                <a:solidFill>
                  <a:srgbClr val="FF006F"/>
                </a:solidFill>
                <a:latin typeface="Open Sans Bold"/>
              </a:rPr>
              <a:t>What future demand will be</a:t>
            </a:r>
            <a:endParaRPr lang="en-US" sz="3600">
              <a:solidFill>
                <a:srgbClr val="FF006F"/>
              </a:solidFill>
              <a:latin typeface="Open Sans Bold"/>
            </a:endParaRPr>
          </a:p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3600">
                <a:solidFill>
                  <a:srgbClr val="FF006F"/>
                </a:solidFill>
                <a:latin typeface="Open Sans Bold"/>
              </a:rPr>
              <a:t>Who are the moving targets</a:t>
            </a:r>
            <a:endParaRPr lang="en-US" sz="3600">
              <a:solidFill>
                <a:srgbClr val="FF006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6589081">
            <a:off x="9276098" y="2739774"/>
            <a:ext cx="10483186" cy="101919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2963">
            <a:off x="993443" y="217348"/>
            <a:ext cx="4827670" cy="287207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46491" y="3110404"/>
            <a:ext cx="8115300" cy="866974"/>
            <a:chOff x="0" y="0"/>
            <a:chExt cx="10820400" cy="1155965"/>
          </a:xfrm>
        </p:grpSpPr>
        <p:sp>
          <p:nvSpPr>
            <p:cNvPr id="5" name="TextBox 5"/>
            <p:cNvSpPr txBox="1"/>
            <p:nvPr/>
          </p:nvSpPr>
          <p:spPr>
            <a:xfrm>
              <a:off x="1218777" y="69379"/>
              <a:ext cx="9601623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Konsep Machine Learning</a:t>
              </a:r>
              <a:endParaRPr lang="en-US" sz="3600">
                <a:solidFill>
                  <a:srgbClr val="000000"/>
                </a:solidFill>
                <a:latin typeface="Open San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261684"/>
              <a:ext cx="894282" cy="894282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4EF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6208" y="0"/>
              <a:ext cx="1041400" cy="1041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060573" y="4472887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Analisis Time Series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46491" y="4686171"/>
            <a:ext cx="670711" cy="67071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60573" y="5852391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Forecasting in Action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6491" y="6065675"/>
            <a:ext cx="670711" cy="670711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42980"/>
          <a:stretch>
            <a:fillRect/>
          </a:stretch>
        </p:blipFill>
        <p:spPr>
          <a:xfrm>
            <a:off x="10674896" y="264803"/>
            <a:ext cx="8665425" cy="1000493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6491" y="1115224"/>
            <a:ext cx="8115300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94F70"/>
                </a:solidFill>
                <a:latin typeface="Alata"/>
              </a:rPr>
              <a:t>OUTLINE</a:t>
            </a:r>
            <a:endParaRPr lang="en-US" sz="7200">
              <a:solidFill>
                <a:srgbClr val="394F70"/>
              </a:solidFill>
              <a:latin typeface="Alata"/>
            </a:endParaRPr>
          </a:p>
        </p:txBody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7552" y="4496239"/>
            <a:ext cx="78105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Analisis time series melihat data sesuai urutan kronologisnya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65991" y="7716953"/>
            <a:ext cx="13756018" cy="1362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90204" pitchFamily="34" charset="0"/>
              <a:buChar char="•"/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Contoh: suhu tahunan di kota Bethel, Alaska dari 1924-2002.</a:t>
            </a:r>
            <a:endParaRPr lang="en-US" sz="2800" spc="28">
              <a:solidFill>
                <a:srgbClr val="000000"/>
              </a:solidFill>
              <a:latin typeface="Open Sans"/>
            </a:endParaRPr>
          </a:p>
          <a:p>
            <a:pPr marL="457200" indent="-457200">
              <a:lnSpc>
                <a:spcPts val="3640"/>
              </a:lnSpc>
              <a:buFont typeface="Arial" panose="020B0604020202090204" pitchFamily="34" charset="0"/>
              <a:buChar char="•"/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Contoh lain: curah hujan harian di Kota Bogor, harga cabai merah bulanan di pasar, harga saham, dsb.</a:t>
            </a:r>
            <a:endParaRPr lang="en-US" sz="2800" spc="28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8" name="Picture 7" descr="A close up of a mans fac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705100"/>
            <a:ext cx="10553700" cy="4595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les Forecasting. The art and science of predictive sales… | by Momentum  London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62500"/>
            <a:ext cx="8610600" cy="52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82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Mengapa menggunakan analisis time series?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716326"/>
            <a:ext cx="13756018" cy="1741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3600" b="1" spc="28">
                <a:solidFill>
                  <a:srgbClr val="000000"/>
                </a:solidFill>
                <a:latin typeface="Open Sans"/>
              </a:rPr>
              <a:t>Understanding and interpreting chronological changes in the value of a </a:t>
            </a:r>
            <a:r>
              <a:rPr lang="en-US" sz="3600" b="1" spc="28">
                <a:solidFill>
                  <a:srgbClr val="FF0000"/>
                </a:solidFill>
                <a:latin typeface="Open Sans"/>
              </a:rPr>
              <a:t>variable in the past</a:t>
            </a:r>
            <a:r>
              <a:rPr lang="en-US" sz="3600" b="1" spc="28">
                <a:solidFill>
                  <a:srgbClr val="000000"/>
                </a:solidFill>
                <a:latin typeface="Open Sans"/>
              </a:rPr>
              <a:t>, so that </a:t>
            </a:r>
            <a:r>
              <a:rPr lang="en-US" sz="3600" b="1" spc="28">
                <a:solidFill>
                  <a:srgbClr val="FFC000"/>
                </a:solidFill>
                <a:latin typeface="Open Sans"/>
              </a:rPr>
              <a:t>reliable prediction can be made</a:t>
            </a:r>
            <a:r>
              <a:rPr lang="en-US" sz="3600" b="1" spc="28">
                <a:solidFill>
                  <a:srgbClr val="000000"/>
                </a:solidFill>
                <a:latin typeface="Open Sans"/>
              </a:rPr>
              <a:t> about future value.</a:t>
            </a:r>
            <a:endParaRPr lang="en-US" sz="3600" b="1" spc="2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1963400" y="5527936"/>
            <a:ext cx="5339678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4680"/>
              </a:lnSpc>
              <a:buFont typeface="Arial" panose="020B0604020202090204"/>
              <a:buChar char="•"/>
            </a:pPr>
            <a:r>
              <a:rPr lang="en-US" sz="4400">
                <a:solidFill>
                  <a:srgbClr val="FF006F"/>
                </a:solidFill>
                <a:latin typeface="Open Sans Bold"/>
              </a:rPr>
              <a:t>Forecasting</a:t>
            </a:r>
            <a:endParaRPr lang="en-US" sz="4400">
              <a:solidFill>
                <a:srgbClr val="FF006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Untuk bisa melakukan analisis time series, perlu memperhatikan empat komponen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34527" y="2837625"/>
            <a:ext cx="6553200" cy="1358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 Bold"/>
              </a:rPr>
              <a:t>Cyclical 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 tipe fluktuasi yang bertahan lebih dari setahun yang biasanya 10-20 tahun. </a:t>
            </a:r>
            <a:endParaRPr lang="en-ID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5340913" y="4394200"/>
            <a:ext cx="3644901" cy="1817687"/>
            <a:chOff x="581" y="1421"/>
            <a:chExt cx="2296" cy="1145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82" y="1422"/>
              <a:ext cx="1627" cy="641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2220" y="1421"/>
              <a:ext cx="657" cy="1145"/>
            </a:xfrm>
            <a:custGeom>
              <a:avLst/>
              <a:gdLst>
                <a:gd name="T0" fmla="*/ 0 w 657"/>
                <a:gd name="T1" fmla="*/ 0 h 1145"/>
                <a:gd name="T2" fmla="*/ 656 w 657"/>
                <a:gd name="T3" fmla="*/ 1144 h 1145"/>
                <a:gd name="T4" fmla="*/ 0 w 657"/>
                <a:gd name="T5" fmla="*/ 653 h 1145"/>
                <a:gd name="T6" fmla="*/ 0 w 657"/>
                <a:gd name="T7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1145">
                  <a:moveTo>
                    <a:pt x="0" y="0"/>
                  </a:moveTo>
                  <a:lnTo>
                    <a:pt x="656" y="1144"/>
                  </a:lnTo>
                  <a:lnTo>
                    <a:pt x="0" y="653"/>
                  </a:lnTo>
                  <a:lnTo>
                    <a:pt x="0" y="0"/>
                  </a:lnTo>
                </a:path>
              </a:pathLst>
            </a:custGeom>
            <a:solidFill>
              <a:srgbClr val="80000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581" y="2074"/>
              <a:ext cx="2296" cy="492"/>
            </a:xfrm>
            <a:custGeom>
              <a:avLst/>
              <a:gdLst>
                <a:gd name="T0" fmla="*/ 0 w 2296"/>
                <a:gd name="T1" fmla="*/ 0 h 492"/>
                <a:gd name="T2" fmla="*/ 1639 w 2296"/>
                <a:gd name="T3" fmla="*/ 0 h 492"/>
                <a:gd name="T4" fmla="*/ 2295 w 2296"/>
                <a:gd name="T5" fmla="*/ 491 h 492"/>
                <a:gd name="T6" fmla="*/ 0 w 2296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6" h="492">
                  <a:moveTo>
                    <a:pt x="0" y="0"/>
                  </a:moveTo>
                  <a:lnTo>
                    <a:pt x="1639" y="0"/>
                  </a:lnTo>
                  <a:lnTo>
                    <a:pt x="2295" y="491"/>
                  </a:lnTo>
                  <a:lnTo>
                    <a:pt x="0" y="0"/>
                  </a:lnTo>
                </a:path>
              </a:pathLst>
            </a:custGeom>
            <a:solidFill>
              <a:srgbClr val="40000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5340913" y="6210300"/>
            <a:ext cx="3644901" cy="1814512"/>
            <a:chOff x="581" y="2565"/>
            <a:chExt cx="2296" cy="1143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82" y="3055"/>
              <a:ext cx="1627" cy="641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81" y="2565"/>
              <a:ext cx="2296" cy="490"/>
            </a:xfrm>
            <a:custGeom>
              <a:avLst/>
              <a:gdLst>
                <a:gd name="T0" fmla="*/ 0 w 2296"/>
                <a:gd name="T1" fmla="*/ 489 h 490"/>
                <a:gd name="T2" fmla="*/ 2295 w 2296"/>
                <a:gd name="T3" fmla="*/ 0 h 490"/>
                <a:gd name="T4" fmla="*/ 1639 w 2296"/>
                <a:gd name="T5" fmla="*/ 489 h 490"/>
                <a:gd name="T6" fmla="*/ 0 w 2296"/>
                <a:gd name="T7" fmla="*/ 489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6" h="490">
                  <a:moveTo>
                    <a:pt x="0" y="489"/>
                  </a:moveTo>
                  <a:lnTo>
                    <a:pt x="2295" y="0"/>
                  </a:lnTo>
                  <a:lnTo>
                    <a:pt x="1639" y="489"/>
                  </a:lnTo>
                  <a:lnTo>
                    <a:pt x="0" y="489"/>
                  </a:lnTo>
                </a:path>
              </a:pathLst>
            </a:custGeom>
            <a:solidFill>
              <a:srgbClr val="80008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220" y="2565"/>
              <a:ext cx="657" cy="1143"/>
            </a:xfrm>
            <a:custGeom>
              <a:avLst/>
              <a:gdLst>
                <a:gd name="T0" fmla="*/ 0 w 657"/>
                <a:gd name="T1" fmla="*/ 1142 h 1143"/>
                <a:gd name="T2" fmla="*/ 0 w 657"/>
                <a:gd name="T3" fmla="*/ 489 h 1143"/>
                <a:gd name="T4" fmla="*/ 656 w 657"/>
                <a:gd name="T5" fmla="*/ 0 h 1143"/>
                <a:gd name="T6" fmla="*/ 0 w 657"/>
                <a:gd name="T7" fmla="*/ 1142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1143">
                  <a:moveTo>
                    <a:pt x="0" y="1142"/>
                  </a:moveTo>
                  <a:lnTo>
                    <a:pt x="0" y="489"/>
                  </a:lnTo>
                  <a:lnTo>
                    <a:pt x="656" y="0"/>
                  </a:lnTo>
                  <a:lnTo>
                    <a:pt x="0" y="1142"/>
                  </a:lnTo>
                </a:path>
              </a:pathLst>
            </a:custGeom>
            <a:solidFill>
              <a:srgbClr val="C000C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 bwMode="auto">
          <a:xfrm>
            <a:off x="8984224" y="4394200"/>
            <a:ext cx="3643313" cy="1817687"/>
            <a:chOff x="2876" y="1421"/>
            <a:chExt cx="2295" cy="1145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532" y="1422"/>
              <a:ext cx="1627" cy="641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876" y="1421"/>
              <a:ext cx="656" cy="1145"/>
            </a:xfrm>
            <a:custGeom>
              <a:avLst/>
              <a:gdLst>
                <a:gd name="T0" fmla="*/ 655 w 656"/>
                <a:gd name="T1" fmla="*/ 0 h 1145"/>
                <a:gd name="T2" fmla="*/ 0 w 656"/>
                <a:gd name="T3" fmla="*/ 1144 h 1145"/>
                <a:gd name="T4" fmla="*/ 655 w 656"/>
                <a:gd name="T5" fmla="*/ 653 h 1145"/>
                <a:gd name="T6" fmla="*/ 655 w 656"/>
                <a:gd name="T7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145">
                  <a:moveTo>
                    <a:pt x="655" y="0"/>
                  </a:moveTo>
                  <a:lnTo>
                    <a:pt x="0" y="1144"/>
                  </a:lnTo>
                  <a:lnTo>
                    <a:pt x="655" y="653"/>
                  </a:lnTo>
                  <a:lnTo>
                    <a:pt x="655" y="0"/>
                  </a:lnTo>
                </a:path>
              </a:pathLst>
            </a:custGeom>
            <a:solidFill>
              <a:srgbClr val="80400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876" y="2074"/>
              <a:ext cx="2295" cy="492"/>
            </a:xfrm>
            <a:custGeom>
              <a:avLst/>
              <a:gdLst>
                <a:gd name="T0" fmla="*/ 2294 w 2295"/>
                <a:gd name="T1" fmla="*/ 0 h 492"/>
                <a:gd name="T2" fmla="*/ 655 w 2295"/>
                <a:gd name="T3" fmla="*/ 0 h 492"/>
                <a:gd name="T4" fmla="*/ 0 w 2295"/>
                <a:gd name="T5" fmla="*/ 491 h 492"/>
                <a:gd name="T6" fmla="*/ 2294 w 2295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5" h="492">
                  <a:moveTo>
                    <a:pt x="2294" y="0"/>
                  </a:moveTo>
                  <a:lnTo>
                    <a:pt x="655" y="0"/>
                  </a:lnTo>
                  <a:lnTo>
                    <a:pt x="0" y="491"/>
                  </a:lnTo>
                  <a:lnTo>
                    <a:pt x="2294" y="0"/>
                  </a:lnTo>
                </a:path>
              </a:pathLst>
            </a:custGeom>
            <a:solidFill>
              <a:srgbClr val="402000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025624" y="6988175"/>
            <a:ext cx="2582863" cy="1017587"/>
          </a:xfrm>
          <a:prstGeom prst="rect">
            <a:avLst/>
          </a:prstGeom>
          <a:solidFill>
            <a:srgbClr val="51DC00"/>
          </a:solidFill>
          <a:ln w="25400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endParaRPr lang="en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7"/>
          <p:cNvSpPr/>
          <p:nvPr/>
        </p:nvSpPr>
        <p:spPr bwMode="auto">
          <a:xfrm>
            <a:off x="8984224" y="6210300"/>
            <a:ext cx="3643313" cy="777875"/>
          </a:xfrm>
          <a:custGeom>
            <a:avLst/>
            <a:gdLst>
              <a:gd name="T0" fmla="*/ 2294 w 2295"/>
              <a:gd name="T1" fmla="*/ 489 h 490"/>
              <a:gd name="T2" fmla="*/ 0 w 2295"/>
              <a:gd name="T3" fmla="*/ 0 h 490"/>
              <a:gd name="T4" fmla="*/ 655 w 2295"/>
              <a:gd name="T5" fmla="*/ 489 h 490"/>
              <a:gd name="T6" fmla="*/ 2294 w 2295"/>
              <a:gd name="T7" fmla="*/ 489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5" h="490">
                <a:moveTo>
                  <a:pt x="2294" y="489"/>
                </a:moveTo>
                <a:lnTo>
                  <a:pt x="0" y="0"/>
                </a:lnTo>
                <a:lnTo>
                  <a:pt x="655" y="489"/>
                </a:lnTo>
                <a:lnTo>
                  <a:pt x="2294" y="489"/>
                </a:lnTo>
              </a:path>
            </a:pathLst>
          </a:custGeom>
          <a:solidFill>
            <a:srgbClr val="006000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endParaRPr lang="en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8"/>
          <p:cNvSpPr/>
          <p:nvPr/>
        </p:nvSpPr>
        <p:spPr bwMode="auto">
          <a:xfrm>
            <a:off x="8984224" y="6210300"/>
            <a:ext cx="1041400" cy="1814512"/>
          </a:xfrm>
          <a:custGeom>
            <a:avLst/>
            <a:gdLst>
              <a:gd name="T0" fmla="*/ 655 w 656"/>
              <a:gd name="T1" fmla="*/ 1142 h 1143"/>
              <a:gd name="T2" fmla="*/ 655 w 656"/>
              <a:gd name="T3" fmla="*/ 489 h 1143"/>
              <a:gd name="T4" fmla="*/ 0 w 656"/>
              <a:gd name="T5" fmla="*/ 0 h 1143"/>
              <a:gd name="T6" fmla="*/ 655 w 656"/>
              <a:gd name="T7" fmla="*/ 1142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6" h="1143">
                <a:moveTo>
                  <a:pt x="655" y="1142"/>
                </a:moveTo>
                <a:lnTo>
                  <a:pt x="655" y="489"/>
                </a:lnTo>
                <a:lnTo>
                  <a:pt x="0" y="0"/>
                </a:lnTo>
                <a:lnTo>
                  <a:pt x="655" y="1142"/>
                </a:lnTo>
              </a:path>
            </a:pathLst>
          </a:custGeom>
          <a:solidFill>
            <a:srgbClr val="00A000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endParaRPr lang="en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61612" y="4610100"/>
            <a:ext cx="1457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</a:t>
            </a:r>
            <a:endParaRPr lang="en-US" altLang="en-US" sz="3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56812" y="7200900"/>
            <a:ext cx="20669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</a:t>
            </a:r>
            <a:endParaRPr lang="en-US" altLang="en-US" sz="3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33612" y="4610100"/>
            <a:ext cx="1838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Cyclical</a:t>
            </a:r>
            <a:endParaRPr lang="en-US" altLang="en-US" sz="3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357412" y="7200900"/>
            <a:ext cx="19907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Irregular</a:t>
            </a:r>
            <a:endParaRPr lang="en-US" altLang="en-US" sz="3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479322" y="8100902"/>
            <a:ext cx="6553200" cy="182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 Bold"/>
              </a:rPr>
              <a:t>Seasonal 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 </a:t>
            </a:r>
            <a:r>
              <a:rPr lang="en-ID" sz="2800" b="0" i="0">
                <a:solidFill>
                  <a:srgbClr val="555555"/>
                </a:solidFill>
                <a:effectLst/>
                <a:latin typeface="Helvetica Neue" panose="02000503000000020004"/>
              </a:rPr>
              <a:t>fluktuasi yang muncul secara reguler dalam sebuah periode (1 tahun) yang biasanya disebabkan cuaca dan customs.</a:t>
            </a:r>
            <a:endParaRPr lang="en-ID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602225" y="2823699"/>
            <a:ext cx="6553200" cy="1362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 Bold"/>
              </a:rPr>
              <a:t>Trend 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 arah (</a:t>
            </a:r>
            <a:r>
              <a:rPr lang="en-US" sz="2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upward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maupun </a:t>
            </a:r>
            <a:r>
              <a:rPr lang="en-US" sz="2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downward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sesuai dengan kecenderungan pergerakan data </a:t>
            </a:r>
            <a:endParaRPr lang="en-ID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10664024" y="8337047"/>
            <a:ext cx="6553200" cy="90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 Bold"/>
              </a:rPr>
              <a:t>Irregular 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 variasi data yang tidak teratur atau random.</a:t>
            </a:r>
            <a:endParaRPr lang="en-ID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Komponen time series tidak selalu muncul dalam data yang dimiliki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2050" name="Picture 2" descr="Four examples of time series showing different pattern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0" b="50000"/>
          <a:stretch>
            <a:fillRect/>
          </a:stretch>
        </p:blipFill>
        <p:spPr bwMode="auto">
          <a:xfrm>
            <a:off x="1143000" y="3390900"/>
            <a:ext cx="8305800" cy="51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5"/>
          <p:cNvSpPr txBox="1"/>
          <p:nvPr/>
        </p:nvSpPr>
        <p:spPr>
          <a:xfrm>
            <a:off x="9829800" y="3619500"/>
            <a:ext cx="7315200" cy="606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Seasonality setiap tahun cukup kuat. Cyclic setiap 5-10 tahun ada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 keseluruhan tidak ada tren. 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 dilihat, secara keseluruhan tidak ada tren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Namun, ketika diamati dari 1975-1977 terlihat ada tren naik. Kemudian dari 1977-1980 trennya turun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02260" lvl="1">
              <a:lnSpc>
                <a:spcPts val="3640"/>
              </a:lnSpc>
            </a:pP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b="1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Perhatikan:</a:t>
            </a: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analisis time series sangat bergantung pada periode data yang diamati atau yang dipunya.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endParaRPr lang="en-ID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Komponen time series tidak selalu muncul dalam data yang dimiliki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2050" name="Picture 2" descr="Four examples of time series showing different pattern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3" r="-649" b="50000"/>
          <a:stretch>
            <a:fillRect/>
          </a:stretch>
        </p:blipFill>
        <p:spPr bwMode="auto">
          <a:xfrm>
            <a:off x="1143000" y="3390900"/>
            <a:ext cx="8516522" cy="51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5"/>
          <p:cNvSpPr txBox="1"/>
          <p:nvPr/>
        </p:nvSpPr>
        <p:spPr>
          <a:xfrm>
            <a:off x="9829800" y="3619500"/>
            <a:ext cx="7315200" cy="3267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bill contracts di pasar indeks Chicago selama 100 hari pada tahun 1981.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 tampak seasonality dan cyclic karena keterbatasan data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Tapi tampak </a:t>
            </a:r>
            <a:r>
              <a:rPr lang="en-US" sz="2800" b="1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 menurun (downward)</a:t>
            </a: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02260" lvl="1">
              <a:lnSpc>
                <a:spcPts val="3640"/>
              </a:lnSpc>
            </a:pP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Bagaimana dengan data time series yang ini?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7" name="Picture 6" descr="A close up of a mans fac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52700"/>
            <a:ext cx="9144000" cy="686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H="1">
            <a:off x="9525136" y="263813"/>
            <a:ext cx="10692083" cy="94673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399338"/>
            <a:ext cx="11916290" cy="79441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3487" y="2560320"/>
            <a:ext cx="10670583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 panose="020B0604020202090204"/>
              <a:buChar char="•"/>
            </a:pPr>
            <a:r>
              <a:rPr lang="en-US" sz="4200">
                <a:solidFill>
                  <a:srgbClr val="394F70"/>
                </a:solidFill>
                <a:latin typeface="Open Sans"/>
              </a:rPr>
              <a:t>Tuliskan Nama, Kota Domisili, dan background IT atau Non-IT di Zoom Chat.</a:t>
            </a:r>
            <a:endParaRPr lang="en-US" sz="4200">
              <a:solidFill>
                <a:srgbClr val="394F70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3487" y="7421880"/>
            <a:ext cx="10670583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 panose="020B0604020202090204"/>
              <a:buChar char="•"/>
            </a:pPr>
            <a:r>
              <a:rPr lang="en-US" sz="4200">
                <a:solidFill>
                  <a:srgbClr val="394F70"/>
                </a:solidFill>
                <a:latin typeface="Open Sans"/>
              </a:rPr>
              <a:t>Akan ada materi dan hands-on. Siapkan diri Anda.</a:t>
            </a:r>
            <a:endParaRPr lang="en-US" sz="4200">
              <a:solidFill>
                <a:srgbClr val="394F7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61745" y="1292860"/>
            <a:ext cx="850392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Pertanyaa:</a:t>
            </a:r>
            <a:endParaRPr lang="en-US"/>
          </a:p>
          <a:p>
            <a:r>
              <a:rPr lang="en-US"/>
              <a:t>1. ada minimal jumlah data time series? </a:t>
            </a:r>
            <a:endParaRPr lang="en-US"/>
          </a:p>
          <a:p>
            <a:r>
              <a:rPr lang="en-US"/>
              <a:t>Jawaban: tidak ada, tergantung pada teknik yang kita pakai</a:t>
            </a:r>
            <a:endParaRPr lang="en-US"/>
          </a:p>
          <a:p>
            <a:r>
              <a:rPr lang="en-US"/>
              <a:t>Kalau kita ingin melihat Trend, ya kita minimum memiliki 5 observarsi data </a:t>
            </a:r>
            <a:endParaRPr lang="en-US"/>
          </a:p>
          <a:p>
            <a:r>
              <a:rPr lang="en-US"/>
              <a:t>tergantung data, minimum ya 5 observarsi. tapi ya makin banyak, makin bagus</a:t>
            </a:r>
            <a:endParaRPr lang="en-US"/>
          </a:p>
          <a:p>
            <a:endParaRPr lang="en-US"/>
          </a:p>
          <a:p>
            <a:r>
              <a:rPr lang="en-US"/>
              <a:t>kalau seasonal, minimal 2x</a:t>
            </a:r>
            <a:endParaRPr lang="en-US"/>
          </a:p>
          <a:p>
            <a:r>
              <a:rPr lang="en-US"/>
              <a:t>Semakin jauh yang diprediksi, tingkat confidencenya semakin rendah. Jadi, </a:t>
            </a:r>
            <a:endParaRPr lang="en-US"/>
          </a:p>
          <a:p>
            <a:endParaRPr lang="en-US"/>
          </a:p>
          <a:p>
            <a:r>
              <a:rPr lang="en-US"/>
              <a:t>2. Bagaimana cara langkah  memprediksi harga saham besok hari, jika punya harga saham hari ini dengan menggunakan machine learning?</a:t>
            </a:r>
            <a:endParaRPr lang="en-US"/>
          </a:p>
          <a:p>
            <a:r>
              <a:rPr lang="en-US"/>
              <a:t>Jawaban</a:t>
            </a:r>
            <a:endParaRPr lang="en-US"/>
          </a:p>
          <a:p>
            <a:r>
              <a:rPr lang="en-US"/>
              <a:t>Minimal 10-100 observarsi, kalau konsep.</a:t>
            </a:r>
            <a:endParaRPr lang="en-US"/>
          </a:p>
          <a:p>
            <a:r>
              <a:rPr lang="en-US"/>
              <a:t>pakai variabel jika memprediksi closing, ya pakai closing aja.  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Data time series yang </a:t>
            </a:r>
            <a:r>
              <a:rPr lang="en-US" sz="5200" b="1" i="1">
                <a:solidFill>
                  <a:srgbClr val="222222"/>
                </a:solidFill>
                <a:latin typeface="Open Sans"/>
              </a:rPr>
              <a:t>stationaire</a:t>
            </a:r>
            <a:r>
              <a:rPr lang="en-US" sz="5200">
                <a:solidFill>
                  <a:srgbClr val="222222"/>
                </a:solidFill>
                <a:latin typeface="Open Sans"/>
              </a:rPr>
              <a:t> lebih diinginkan karena lebih mudah untuk diprediksi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8610600" y="3314700"/>
            <a:ext cx="8266126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90204" pitchFamily="34" charset="0"/>
              <a:buChar char="•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 intuitif, stationarity berarti perubahan dalam data timeseries adalah tidak ada seiring dengan waktu. </a:t>
            </a:r>
            <a:endParaRPr lang="en-US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ts val="3640"/>
              </a:lnSpc>
              <a:buFont typeface="Arial" panose="020B0604020202090204" pitchFamily="34" charset="0"/>
              <a:buChar char="•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Bukan berarti data tidak berubah, hanya saja perubahannya adalah tetap pada posisi stationer.</a:t>
            </a:r>
            <a:endParaRPr lang="en-US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ts val="3640"/>
              </a:lnSpc>
              <a:buFont typeface="Arial" panose="020B0604020202090204" pitchFamily="34" charset="0"/>
              <a:buChar char="•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yang bersifat stationer lebih mudah dianalisis dan lebih masuk akal untuk diprediksi.</a:t>
            </a:r>
            <a:endParaRPr lang="en-US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79489"/>
            <a:ext cx="70104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Kita perlu menentukan Teknik forecasting yang akan digunakan pada data time-series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95218"/>
            <a:ext cx="12877800" cy="69007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Kita perlu menentukan Teknik forecasting yang akan digunakan pada data time-series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781300"/>
            <a:ext cx="12523748" cy="671106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3563600" y="2933700"/>
            <a:ext cx="1928030" cy="10299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/>
              <a:t>ARIMA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Sebelum melangkah lebih jauh kita perlu paham satu hal: </a:t>
            </a:r>
            <a:r>
              <a:rPr lang="en-US" sz="5200" b="1">
                <a:solidFill>
                  <a:srgbClr val="222222"/>
                </a:solidFill>
                <a:latin typeface="Open Sans"/>
              </a:rPr>
              <a:t>Mengapa Tidak Pakai ML biasa?</a:t>
            </a:r>
            <a:endParaRPr lang="en-US" sz="5200" b="1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66" y="2628900"/>
            <a:ext cx="8458200" cy="475773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1800" y="6217003"/>
            <a:ext cx="5432067" cy="4056478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0744201" y="3254353"/>
            <a:ext cx="6711278" cy="3208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Machine Learning bisa:</a:t>
            </a:r>
            <a:endParaRPr lang="en-US" sz="2800" spc="28">
              <a:solidFill>
                <a:srgbClr val="000000"/>
              </a:solidFill>
              <a:latin typeface="Open Sans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Prediksi harga rumah dari jumlah kamar tidur dan luas bangunan</a:t>
            </a:r>
            <a:endParaRPr lang="en-US" sz="2800" spc="28">
              <a:solidFill>
                <a:srgbClr val="000000"/>
              </a:solidFill>
              <a:latin typeface="Open Sans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Prediksi tinggi badan berdasarkan usia, jenis kelamin, dan pola diet</a:t>
            </a:r>
            <a:endParaRPr lang="en-US" sz="2800" spc="28">
              <a:solidFill>
                <a:srgbClr val="000000"/>
              </a:solidFill>
              <a:latin typeface="Open Sans"/>
            </a:endParaRPr>
          </a:p>
          <a:p>
            <a:pPr marL="604520" lvl="1" indent="-302260" algn="l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b="1" spc="28">
                <a:solidFill>
                  <a:srgbClr val="000000"/>
                </a:solidFill>
                <a:latin typeface="Open Sans"/>
              </a:rPr>
              <a:t>Tidak semua ML bisa untuk prediksi data time series.</a:t>
            </a:r>
            <a:endParaRPr lang="en-US" sz="2800" b="1" spc="28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0744201" y="7048500"/>
            <a:ext cx="6711278" cy="1362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">
                <a:solidFill>
                  <a:srgbClr val="000000"/>
                </a:solidFill>
                <a:latin typeface="Open Sans"/>
              </a:rPr>
              <a:t>Bandingkan prediksi harga rumah kompleks vs harga rumah Joni tahun depan!</a:t>
            </a:r>
            <a:endParaRPr lang="en-US" sz="2800" b="1" spc="28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Asumsi untuk bisa menggunakan regresi linier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1331" y="2179148"/>
            <a:ext cx="2184475" cy="71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Time Series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279806" y="3733171"/>
            <a:ext cx="2184475" cy="1029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Smoothing Methods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2102857" y="3888377"/>
            <a:ext cx="2184475" cy="71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Trend Models</a:t>
            </a:r>
            <a:endParaRPr lang="en-US" sz="2800" dirty="0"/>
          </a:p>
        </p:txBody>
      </p:sp>
      <p:sp>
        <p:nvSpPr>
          <p:cNvPr id="11" name="Diamond 10"/>
          <p:cNvSpPr/>
          <p:nvPr/>
        </p:nvSpPr>
        <p:spPr>
          <a:xfrm>
            <a:off x="8191331" y="3337387"/>
            <a:ext cx="2184475" cy="18215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 dirty="0"/>
              <a:t>Trend?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461888" y="5218965"/>
            <a:ext cx="1635835" cy="10299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Moving Average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646363" y="5234658"/>
            <a:ext cx="2544968" cy="1029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Exponential</a:t>
            </a:r>
            <a:endParaRPr lang="id-ID" sz="2800" dirty="0"/>
          </a:p>
          <a:p>
            <a:pPr algn="ctr"/>
            <a:r>
              <a:rPr lang="id-ID" sz="2800" dirty="0"/>
              <a:t>Smoothing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4279805" y="7147625"/>
            <a:ext cx="1635835" cy="708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Linear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6779222" y="7147625"/>
            <a:ext cx="1635835" cy="708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Quadratic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78639" y="7124765"/>
            <a:ext cx="2184475" cy="708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Exponential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2641637" y="7124765"/>
            <a:ext cx="2184475" cy="983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800" dirty="0"/>
              <a:t>Auto Regressive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2"/>
            <a:endCxn id="11" idx="0"/>
          </p:cNvCxnSpPr>
          <p:nvPr/>
        </p:nvCxnSpPr>
        <p:spPr>
          <a:xfrm flipH="1">
            <a:off x="9278639" y="2898689"/>
            <a:ext cx="4930" cy="438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1"/>
            <a:endCxn id="9" idx="3"/>
          </p:cNvCxnSpPr>
          <p:nvPr/>
        </p:nvCxnSpPr>
        <p:spPr>
          <a:xfrm flipH="1" flipV="1">
            <a:off x="6464281" y="4248148"/>
            <a:ext cx="172705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  <a:endCxn id="10" idx="1"/>
          </p:cNvCxnSpPr>
          <p:nvPr/>
        </p:nvCxnSpPr>
        <p:spPr>
          <a:xfrm flipV="1">
            <a:off x="10375806" y="4248148"/>
            <a:ext cx="172705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9" idx="2"/>
            <a:endCxn id="12" idx="0"/>
          </p:cNvCxnSpPr>
          <p:nvPr/>
        </p:nvCxnSpPr>
        <p:spPr>
          <a:xfrm rot="5400000">
            <a:off x="4598005" y="4444926"/>
            <a:ext cx="455840" cy="10922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9" idx="2"/>
            <a:endCxn id="13" idx="0"/>
          </p:cNvCxnSpPr>
          <p:nvPr/>
        </p:nvCxnSpPr>
        <p:spPr>
          <a:xfrm rot="16200000" flipH="1">
            <a:off x="5909679" y="4225489"/>
            <a:ext cx="471533" cy="15468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0" idx="2"/>
            <a:endCxn id="17" idx="0"/>
          </p:cNvCxnSpPr>
          <p:nvPr/>
        </p:nvCxnSpPr>
        <p:spPr>
          <a:xfrm rot="16200000" flipH="1">
            <a:off x="12206062" y="5596951"/>
            <a:ext cx="2516847" cy="538780"/>
          </a:xfrm>
          <a:prstGeom prst="bentConnector3">
            <a:avLst>
              <a:gd name="adj1" fmla="val 8451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endCxn id="16" idx="0"/>
          </p:cNvCxnSpPr>
          <p:nvPr/>
        </p:nvCxnSpPr>
        <p:spPr>
          <a:xfrm rot="10800000" flipV="1">
            <a:off x="10370877" y="6736251"/>
            <a:ext cx="3093608" cy="3885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endCxn id="15" idx="0"/>
          </p:cNvCxnSpPr>
          <p:nvPr/>
        </p:nvCxnSpPr>
        <p:spPr>
          <a:xfrm rot="10800000" flipV="1">
            <a:off x="7597140" y="6736251"/>
            <a:ext cx="2773736" cy="41137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endCxn id="14" idx="0"/>
          </p:cNvCxnSpPr>
          <p:nvPr/>
        </p:nvCxnSpPr>
        <p:spPr>
          <a:xfrm rot="10800000" flipV="1">
            <a:off x="5097723" y="6736251"/>
            <a:ext cx="2549898" cy="41137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36"/>
          <p:cNvSpPr txBox="1"/>
          <p:nvPr/>
        </p:nvSpPr>
        <p:spPr>
          <a:xfrm>
            <a:off x="7094163" y="3844133"/>
            <a:ext cx="123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400" b="1" dirty="0"/>
              <a:t>NO</a:t>
            </a:r>
            <a:endParaRPr lang="en-US" sz="2400" b="1" dirty="0"/>
          </a:p>
        </p:txBody>
      </p:sp>
      <p:sp>
        <p:nvSpPr>
          <p:cNvPr id="28" name="TextBox 37"/>
          <p:cNvSpPr txBox="1"/>
          <p:nvPr/>
        </p:nvSpPr>
        <p:spPr>
          <a:xfrm>
            <a:off x="10826702" y="3844132"/>
            <a:ext cx="123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400" b="1" dirty="0"/>
              <a:t>YES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2643970" y="8640245"/>
            <a:ext cx="1928030" cy="10299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ARIMA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6589081">
            <a:off x="9276098" y="2739774"/>
            <a:ext cx="10483186" cy="101919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2963">
            <a:off x="993443" y="217348"/>
            <a:ext cx="4827670" cy="287207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46491" y="3110404"/>
            <a:ext cx="8115300" cy="866974"/>
            <a:chOff x="0" y="0"/>
            <a:chExt cx="10820400" cy="1155965"/>
          </a:xfrm>
        </p:grpSpPr>
        <p:sp>
          <p:nvSpPr>
            <p:cNvPr id="5" name="TextBox 5"/>
            <p:cNvSpPr txBox="1"/>
            <p:nvPr/>
          </p:nvSpPr>
          <p:spPr>
            <a:xfrm>
              <a:off x="1218777" y="69379"/>
              <a:ext cx="9601623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Konsep Machine Learning</a:t>
              </a:r>
              <a:endParaRPr lang="en-US" sz="3600">
                <a:solidFill>
                  <a:srgbClr val="000000"/>
                </a:solidFill>
                <a:latin typeface="Open San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261684"/>
              <a:ext cx="894282" cy="894282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4EF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6208" y="0"/>
              <a:ext cx="1041400" cy="1041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060573" y="4472887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Analisis Time Series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46491" y="4686171"/>
            <a:ext cx="670711" cy="67071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60573" y="5852391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Forecasting in Action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6491" y="6065675"/>
            <a:ext cx="670711" cy="670711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42980"/>
          <a:stretch>
            <a:fillRect/>
          </a:stretch>
        </p:blipFill>
        <p:spPr>
          <a:xfrm>
            <a:off x="10674896" y="264803"/>
            <a:ext cx="8665425" cy="1000493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6491" y="1115224"/>
            <a:ext cx="8115300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94F70"/>
                </a:solidFill>
                <a:latin typeface="Alata"/>
              </a:rPr>
              <a:t>OUTLINE</a:t>
            </a:r>
            <a:endParaRPr lang="en-US" sz="7200">
              <a:solidFill>
                <a:srgbClr val="394F70"/>
              </a:solidFill>
              <a:latin typeface="Alata"/>
            </a:endParaRPr>
          </a:p>
        </p:txBody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7552" y="4496239"/>
            <a:ext cx="781050" cy="781050"/>
          </a:xfrm>
          <a:prstGeom prst="rect">
            <a:avLst/>
          </a:prstGeom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17887" y="5946557"/>
            <a:ext cx="78105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Moving Average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53" y="2171700"/>
            <a:ext cx="7441647" cy="72390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9829800" y="3543300"/>
            <a:ext cx="7315200" cy="3208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average menggunakan rata-rata dari periode tertentu untuk menemukan nilai pada t. 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4520" lvl="1" indent="-302260">
              <a:lnSpc>
                <a:spcPts val="3640"/>
              </a:lnSpc>
              <a:buFont typeface="Arial" panose="020B0604020202090204"/>
              <a:buChar char="•"/>
            </a:pPr>
            <a:r>
              <a:rPr lang="en-US" sz="2800" spc="2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Misal: 3-month moving average artinya menggunakan data 3 bulan terakhir yang dirata-rata untuk memprediksi data bulan keempat.</a:t>
            </a:r>
            <a:endParaRPr lang="en-US" sz="2800" spc="27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Screen Shot 2022-01-28 at 16.33.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7687945"/>
            <a:ext cx="6388735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628663" y="2247900"/>
            <a:ext cx="14125072" cy="509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 ketika ada trend dan/atau seasonality 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 regresi linier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variables are lagged response variables </a:t>
            </a:r>
            <a:r>
              <a:rPr lang="en-US" altLang="en-US" sz="3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altLang="en-US" sz="3200" i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en-US" sz="32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</a:t>
            </a: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3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altLang="en-US" sz="3200" i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en-US" sz="32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-2</a:t>
            </a: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en-US" sz="32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3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altLang="en-US" sz="3200" i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en-US" sz="32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-3</a:t>
            </a:r>
            <a:r>
              <a:rPr lang="en-US" altLang="en-US" sz="3200" i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etc. 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Intinya menggunakan konsep regresi linier pada data time series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Mengasumsikan bahwa data nilai sekarang dipengaruhi (berkorelasi) dengan nilai masa lampau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en-US" sz="32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alt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Order: Correlated with prior period</a:t>
            </a:r>
            <a:endParaRPr lang="en-US" alt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Picture 3" descr="Screen Shot 2022-01-28 at 16.51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30" y="2668270"/>
            <a:ext cx="10058400" cy="3660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0650" y="1421083"/>
            <a:ext cx="16897350" cy="8865917"/>
          </a:xfrm>
          <a:prstGeom prst="rect">
            <a:avLst/>
          </a:prstGeom>
          <a:solidFill>
            <a:srgbClr val="38BEB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82532" y="2227360"/>
            <a:ext cx="6176768" cy="64625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16531" y="2463944"/>
            <a:ext cx="6727469" cy="138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12000" spc="-300">
                <a:solidFill>
                  <a:srgbClr val="000000"/>
                </a:solidFill>
                <a:latin typeface="Alata"/>
              </a:rPr>
              <a:t>Who am I</a:t>
            </a:r>
            <a:endParaRPr lang="en-US" sz="12000" spc="-300">
              <a:solidFill>
                <a:srgbClr val="000000"/>
              </a:solidFill>
              <a:latin typeface="Al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16531" y="4042165"/>
            <a:ext cx="7632620" cy="196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 panose="020B0604020202090204"/>
              <a:buChar char="•"/>
            </a:pPr>
            <a:r>
              <a:rPr lang="en-US" sz="2800" spc="56">
                <a:solidFill>
                  <a:srgbClr val="FFFFFF"/>
                </a:solidFill>
                <a:latin typeface="Open Sans"/>
              </a:rPr>
              <a:t>Ventje Jeremias Lewi Engel, M.T., CEH</a:t>
            </a:r>
            <a:endParaRPr lang="en-US" sz="2800" spc="56">
              <a:solidFill>
                <a:srgbClr val="FFFFFF"/>
              </a:solidFill>
              <a:latin typeface="Open Sans"/>
            </a:endParaRPr>
          </a:p>
          <a:p>
            <a:pPr marL="604520" lvl="1" indent="-302260">
              <a:lnSpc>
                <a:spcPts val="3920"/>
              </a:lnSpc>
              <a:buFont typeface="Arial" panose="020B0604020202090204"/>
              <a:buChar char="•"/>
            </a:pPr>
            <a:r>
              <a:rPr lang="en-US" sz="2800" spc="55">
                <a:solidFill>
                  <a:srgbClr val="FFFFFF"/>
                </a:solidFill>
                <a:latin typeface="Open Sans"/>
              </a:rPr>
              <a:t>Dosen Informatika ITHB, Bandung</a:t>
            </a:r>
            <a:endParaRPr lang="en-US" sz="2800" spc="55">
              <a:solidFill>
                <a:srgbClr val="FFFFFF"/>
              </a:solidFill>
              <a:latin typeface="Open Sans"/>
            </a:endParaRPr>
          </a:p>
          <a:p>
            <a:pPr marL="604520" lvl="1" indent="-302260">
              <a:lnSpc>
                <a:spcPts val="3920"/>
              </a:lnSpc>
              <a:buFont typeface="Arial" panose="020B0604020202090204"/>
              <a:buChar char="•"/>
            </a:pPr>
            <a:r>
              <a:rPr lang="en-US" sz="2800" spc="55">
                <a:solidFill>
                  <a:srgbClr val="FFFFFF"/>
                </a:solidFill>
                <a:latin typeface="Open Sans"/>
              </a:rPr>
              <a:t>IT Project Manager</a:t>
            </a:r>
            <a:endParaRPr lang="en-US" sz="2800" spc="55">
              <a:solidFill>
                <a:srgbClr val="FFFFFF"/>
              </a:solidFill>
              <a:latin typeface="Open Sans"/>
            </a:endParaRPr>
          </a:p>
          <a:p>
            <a:pPr marL="604520" lvl="1" indent="-302260">
              <a:lnSpc>
                <a:spcPts val="3920"/>
              </a:lnSpc>
              <a:buFont typeface="Arial" panose="020B0604020202090204"/>
              <a:buChar char="•"/>
            </a:pPr>
            <a:r>
              <a:rPr lang="en-US" sz="2800" spc="55">
                <a:solidFill>
                  <a:srgbClr val="FFFFFF"/>
                </a:solidFill>
                <a:latin typeface="Open Sans"/>
              </a:rPr>
              <a:t>Content Creator</a:t>
            </a:r>
            <a:endParaRPr lang="en-US" sz="2800" spc="55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54656" y="6884718"/>
            <a:ext cx="7889795" cy="2068782"/>
            <a:chOff x="0" y="-57150"/>
            <a:chExt cx="10519727" cy="2758376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0519727" cy="626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Open Sans Bold"/>
                </a:rPr>
                <a:t>Klien dan Portofolio</a:t>
              </a:r>
              <a:endParaRPr lang="en-US" sz="280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767"/>
              <a:ext cx="10519727" cy="195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920"/>
                </a:lnSpc>
                <a:buFont typeface="Arial" panose="020B060402020209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Open Sans"/>
                </a:rPr>
                <a:t>Kementerian Kominfo</a:t>
              </a:r>
              <a:endParaRPr lang="en-US" sz="2800">
                <a:solidFill>
                  <a:srgbClr val="FFFFFF"/>
                </a:solidFill>
                <a:latin typeface="Open Sans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9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Open Sans"/>
                </a:rPr>
                <a:t>Kementerian PAN-RB</a:t>
              </a:r>
              <a:endParaRPr lang="en-US" sz="2800">
                <a:solidFill>
                  <a:srgbClr val="FFFFFF"/>
                </a:solidFill>
                <a:latin typeface="Open Sans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90204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Open Sans"/>
                </a:rPr>
                <a:t>Jabar Command Center</a:t>
              </a:r>
              <a:endParaRPr lang="en-US" sz="2800">
                <a:solidFill>
                  <a:srgbClr val="FFFFFF"/>
                </a:solidFill>
                <a:latin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5" name="Picture 4" descr="Screen Shot 2022-01-28 at 16.55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" y="2752725"/>
            <a:ext cx="6604635" cy="1092200"/>
          </a:xfrm>
          <a:prstGeom prst="rect">
            <a:avLst/>
          </a:prstGeom>
        </p:spPr>
      </p:pic>
      <p:pic>
        <p:nvPicPr>
          <p:cNvPr id="6" name="Picture 5" descr="Screen Shot 2022-01-28 at 16.55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3333750"/>
            <a:ext cx="5181600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Picture 3" descr="Screen Shot 2022-01-28 at 17.02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" y="1995170"/>
            <a:ext cx="6312535" cy="5461000"/>
          </a:xfrm>
          <a:prstGeom prst="rect">
            <a:avLst/>
          </a:prstGeom>
        </p:spPr>
      </p:pic>
      <p:pic>
        <p:nvPicPr>
          <p:cNvPr id="7" name="Picture 6" descr="Screen Shot 2022-01-28 at 17.02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680" y="2801620"/>
            <a:ext cx="405130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26206" y="2537274"/>
            <a:ext cx="9140825" cy="2606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Office Concept Corp. has acquired a number of office units (in thousands of square feet) over the last 8 years. Develop the 2nd order Autoregressive models.</a:t>
            </a:r>
            <a:endParaRPr lang="en-US" altLang="en-US" sz="2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62400" y="5448300"/>
            <a:ext cx="2971800" cy="297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Year 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Units</a:t>
            </a:r>
            <a:r>
              <a:rPr lang="en-US" altLang="en-US" sz="2000" b="1">
                <a:latin typeface="Arial" panose="020B0604020202090204" pitchFamily="34" charset="0"/>
              </a:rPr>
              <a:t> </a:t>
            </a:r>
            <a:endParaRPr lang="en-US" altLang="en-US" sz="2000" b="1">
              <a:latin typeface="Arial" panose="020B060402020209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 </a:t>
            </a:r>
            <a:r>
              <a:rPr lang="en-US" altLang="en-US" sz="2000" b="1">
                <a:latin typeface="Arial" panose="020B0604020202090204" pitchFamily="34" charset="0"/>
              </a:rPr>
              <a:t> 92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         4	</a:t>
            </a:r>
            <a:endParaRPr lang="en-US" altLang="en-US" sz="2000" b="1"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93	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3	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94      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 2	 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95       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3 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96	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2 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97	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2 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latin typeface="Arial" panose="020B0604020202090204" pitchFamily="34" charset="0"/>
              </a:rPr>
              <a:t>  98	  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4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 </a:t>
            </a:r>
            <a:r>
              <a:rPr lang="en-US" altLang="en-US" sz="2000" b="1">
                <a:latin typeface="Arial" panose="020B0604020202090204" pitchFamily="34" charset="0"/>
              </a:rPr>
              <a:t> 99</a:t>
            </a:r>
            <a:r>
              <a:rPr lang="en-US" altLang="en-US" sz="2000" b="1">
                <a:solidFill>
                  <a:srgbClr val="A7FFA7"/>
                </a:solidFill>
                <a:latin typeface="Arial" panose="020B0604020202090204" pitchFamily="34" charset="0"/>
              </a:rPr>
              <a:t>         6</a:t>
            </a:r>
            <a:endParaRPr lang="en-US" altLang="en-US" sz="2000" b="1">
              <a:solidFill>
                <a:srgbClr val="A7FFA7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Autoregressive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81800" y="2933700"/>
            <a:ext cx="4035425" cy="333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Year	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Y</a:t>
            </a:r>
            <a:r>
              <a:rPr lang="en-US" altLang="en-US" b="1" baseline="-25000">
                <a:solidFill>
                  <a:srgbClr val="A7FFA7"/>
                </a:solidFill>
                <a:latin typeface="Arial" panose="020B0604020202090204" pitchFamily="34" charset="0"/>
              </a:rPr>
              <a:t>i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	</a:t>
            </a:r>
            <a:r>
              <a:rPr lang="en-US" altLang="en-US" b="1">
                <a:latin typeface="Arial" panose="020B0604020202090204" pitchFamily="34" charset="0"/>
              </a:rPr>
              <a:t>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Y</a:t>
            </a:r>
            <a:r>
              <a:rPr lang="en-US" altLang="en-US" b="1" baseline="-25000">
                <a:solidFill>
                  <a:schemeClr val="accent2"/>
                </a:solidFill>
                <a:latin typeface="Arial" panose="020B0604020202090204" pitchFamily="34" charset="0"/>
              </a:rPr>
              <a:t>i-1</a:t>
            </a:r>
            <a:r>
              <a:rPr lang="en-US" altLang="en-US" b="1">
                <a:latin typeface="Arial" panose="020B0604020202090204" pitchFamily="34" charset="0"/>
              </a:rPr>
              <a:t>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Y</a:t>
            </a:r>
            <a:r>
              <a:rPr lang="en-US" altLang="en-US" b="1" baseline="-25000">
                <a:solidFill>
                  <a:schemeClr val="hlink"/>
                </a:solidFill>
                <a:latin typeface="Arial" panose="020B0604020202090204" pitchFamily="34" charset="0"/>
              </a:rPr>
              <a:t>i-2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</a:t>
            </a:r>
            <a:r>
              <a:rPr lang="en-US" altLang="en-US" b="1">
                <a:latin typeface="Arial" panose="020B0604020202090204" pitchFamily="34" charset="0"/>
              </a:rPr>
              <a:t>92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	    4	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---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---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</a:t>
            </a:r>
            <a:r>
              <a:rPr lang="en-US" altLang="en-US" b="1">
                <a:latin typeface="Arial" panose="020B0604020202090204" pitchFamily="34" charset="0"/>
              </a:rPr>
              <a:t>93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	    3	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4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---</a:t>
            </a:r>
            <a:endParaRPr lang="en-US" altLang="en-US" b="1"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94     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2	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3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4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95     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3	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2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3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96     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2     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3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2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97	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2     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2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3</a:t>
            </a:r>
            <a:endParaRPr lang="en-US" altLang="en-US" b="1"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98	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4     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2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2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latin typeface="Arial" panose="020B0604020202090204" pitchFamily="34" charset="0"/>
              </a:rPr>
              <a:t>  99	   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6          </a:t>
            </a:r>
            <a:r>
              <a:rPr lang="en-US" altLang="en-US" b="1">
                <a:solidFill>
                  <a:schemeClr val="accent2"/>
                </a:solidFill>
                <a:latin typeface="Arial" panose="020B0604020202090204" pitchFamily="34" charset="0"/>
              </a:rPr>
              <a:t>4 </a:t>
            </a:r>
            <a:r>
              <a:rPr lang="en-US" altLang="en-US" b="1">
                <a:solidFill>
                  <a:srgbClr val="A7FFA7"/>
                </a:solidFill>
                <a:latin typeface="Arial" panose="020B0604020202090204" pitchFamily="34" charset="0"/>
              </a:rPr>
              <a:t>        </a:t>
            </a:r>
            <a:r>
              <a:rPr lang="en-US" altLang="en-US" b="1">
                <a:solidFill>
                  <a:schemeClr val="hlink"/>
                </a:solidFill>
                <a:latin typeface="Arial" panose="020B0604020202090204" pitchFamily="34" charset="0"/>
              </a:rPr>
              <a:t>2</a:t>
            </a:r>
            <a:endParaRPr lang="en-US" altLang="en-US" b="1">
              <a:solidFill>
                <a:schemeClr val="hlink"/>
              </a:solidFill>
              <a:latin typeface="Arial" panose="020B0604020202090204" pitchFamily="34" charset="0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6867525" y="3313112"/>
            <a:ext cx="3646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D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514600" y="4838700"/>
            <a:ext cx="32734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hlink"/>
                </a:solidFill>
              </a:rPr>
              <a:t>Excel Output</a:t>
            </a:r>
            <a:endParaRPr lang="en-US" altLang="en-US" b="1">
              <a:solidFill>
                <a:schemeClr val="hlink"/>
              </a:solidFill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133600" y="2857500"/>
            <a:ext cx="4187825" cy="18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en-US" altLang="en-US" b="1">
                <a:latin typeface="Arial" panose="020B0604020202090204" pitchFamily="34" charset="0"/>
              </a:rPr>
              <a:t>Develop the 2nd order 		table</a:t>
            </a:r>
            <a:endParaRPr lang="en-US" altLang="en-US" b="1">
              <a:latin typeface="Arial" panose="020B0604020202090204" pitchFamily="34" charset="0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en-US" altLang="en-US" b="1">
                <a:latin typeface="Arial" panose="020B0604020202090204" pitchFamily="34" charset="0"/>
              </a:rPr>
              <a:t>Use Excel to run a 		regression model</a:t>
            </a:r>
            <a:endParaRPr lang="en-US" altLang="en-US" b="1">
              <a:latin typeface="Arial" panose="020B0604020202090204" pitchFamily="34" charset="0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876925" y="6296025"/>
            <a:ext cx="904875" cy="755271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D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600516"/>
            <a:ext cx="1503067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222222"/>
                </a:solidFill>
                <a:latin typeface="Open Sans"/>
              </a:rPr>
              <a:t>Menggunakan ARIMA(autoregressive Integrated Moving Average) untuk Forecasting</a:t>
            </a:r>
            <a:endParaRPr lang="en-US" sz="48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9005" y="2637621"/>
            <a:ext cx="12725591" cy="386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457200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Digunakan ketik adata stationer ataupun ketika ada trend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457200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Menggabungkan Moving Average dan autoregressI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457200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Model ARIMA menggunakan 3 parameter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914400" lvl="1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p itu punya AR Term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914400" lvl="1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q itu punya MA Term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914400" lvl="1" indent="-457200">
              <a:lnSpc>
                <a:spcPts val="4310"/>
              </a:lnSpc>
              <a:buFont typeface="Arial" panose="020B0604020202090204" pitchFamily="34" charset="0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d itu adalah jumlah diferensial yang diperlukan untuk membuat deret waktu stasioner</a:t>
            </a:r>
            <a:endParaRPr lang="en-US" sz="2800">
              <a:solidFill>
                <a:srgbClr val="222222"/>
              </a:solidFill>
              <a:latin typeface="Open Sans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2400" y="6286500"/>
            <a:ext cx="5367756" cy="2455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29005" y="2637621"/>
            <a:ext cx="12725591" cy="326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Pastikan sudah menginstall Orange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>
              <a:lnSpc>
                <a:spcPts val="4310"/>
              </a:lnSpc>
            </a:pP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604520" lvl="1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Download dataset retail sales di  </a:t>
            </a:r>
            <a:r>
              <a:rPr lang="en-US" sz="3200">
                <a:solidFill>
                  <a:srgbClr val="222222"/>
                </a:solidFill>
                <a:latin typeface="Open Sans"/>
                <a:hlinkClick r:id="rId4"/>
              </a:rPr>
              <a:t>http://bit.ly/new-sales-data</a:t>
            </a:r>
            <a:r>
              <a:rPr lang="en-US" sz="3200">
                <a:solidFill>
                  <a:srgbClr val="222222"/>
                </a:solidFill>
                <a:latin typeface="Open Sans"/>
              </a:rPr>
              <a:t> </a:t>
            </a:r>
            <a:endParaRPr lang="en-US" sz="3200">
              <a:solidFill>
                <a:srgbClr val="222222"/>
              </a:solidFill>
              <a:latin typeface="Open Sans"/>
            </a:endParaRPr>
          </a:p>
          <a:p>
            <a:pPr marL="604520" lvl="1" indent="-302260">
              <a:lnSpc>
                <a:spcPts val="4310"/>
              </a:lnSpc>
              <a:buFont typeface="Arial" panose="020B0604020202090204"/>
              <a:buChar char="•"/>
            </a:pPr>
            <a:endParaRPr lang="en-US" sz="2800" u="sng">
              <a:solidFill>
                <a:srgbClr val="222222"/>
              </a:solidFill>
              <a:latin typeface="Open Sans"/>
            </a:endParaRPr>
          </a:p>
          <a:p>
            <a:pPr marL="604520" lvl="1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Buka dataset terlebih dahulu di Excel untuk mendapatkan gambaran.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>
              <a:lnSpc>
                <a:spcPts val="4310"/>
              </a:lnSpc>
            </a:pPr>
            <a:endParaRPr lang="en-US" sz="2800" u="sng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Saatnya Praktek Forecasting di Orange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73760" y="7766117"/>
            <a:ext cx="4798539" cy="21953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29005" y="2637621"/>
            <a:ext cx="12725591" cy="436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Anda akan belajar: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Mengenal konsep widget di Orange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Cara visualisasi data dengan Orange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Pengecekan statistik dan data kotor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Cara select columns dan select rows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Menggunakan model Autoregresi dan Moving Average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Menggunakan model ARIMA</a:t>
            </a:r>
            <a:endParaRPr lang="en-US" sz="2800">
              <a:solidFill>
                <a:srgbClr val="222222"/>
              </a:solidFill>
              <a:latin typeface="Open Sans"/>
            </a:endParaRPr>
          </a:p>
          <a:p>
            <a:pPr marL="1061720" lvl="2" indent="-302260">
              <a:lnSpc>
                <a:spcPts val="4310"/>
              </a:lnSpc>
              <a:buFont typeface="Arial" panose="020B0604020202090204"/>
              <a:buChar char="•"/>
            </a:pPr>
            <a:r>
              <a:rPr lang="en-US" sz="2800">
                <a:solidFill>
                  <a:srgbClr val="222222"/>
                </a:solidFill>
                <a:latin typeface="Open Sans"/>
              </a:rPr>
              <a:t>Evaluasi forecasting</a:t>
            </a:r>
            <a:endParaRPr lang="en-US" sz="2800">
              <a:solidFill>
                <a:srgbClr val="222222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Saatnya Praktek Forecasting di Orange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73760" y="7766117"/>
            <a:ext cx="4798539" cy="21953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Saatnya Praktek Forecasting di Orange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485" y="2066484"/>
            <a:ext cx="10582275" cy="76295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Evaluasi Forecasting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86" y="2171700"/>
            <a:ext cx="13905514" cy="7484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663" y="590991"/>
            <a:ext cx="1503067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Evaluasi Forecasting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790700"/>
            <a:ext cx="10591800" cy="83121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6589081">
            <a:off x="9276098" y="2739774"/>
            <a:ext cx="10483186" cy="101919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2963">
            <a:off x="993443" y="217348"/>
            <a:ext cx="4827670" cy="287207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46491" y="3110404"/>
            <a:ext cx="8115300" cy="866974"/>
            <a:chOff x="0" y="0"/>
            <a:chExt cx="10820400" cy="1155965"/>
          </a:xfrm>
        </p:grpSpPr>
        <p:sp>
          <p:nvSpPr>
            <p:cNvPr id="5" name="TextBox 5"/>
            <p:cNvSpPr txBox="1"/>
            <p:nvPr/>
          </p:nvSpPr>
          <p:spPr>
            <a:xfrm>
              <a:off x="1218777" y="69379"/>
              <a:ext cx="9601623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Konsep Machine Learning</a:t>
              </a:r>
              <a:endParaRPr lang="en-US" sz="3600">
                <a:solidFill>
                  <a:srgbClr val="000000"/>
                </a:solidFill>
                <a:latin typeface="Open San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261684"/>
              <a:ext cx="894282" cy="894282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4EF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6208" y="0"/>
              <a:ext cx="1041400" cy="1041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060573" y="4472887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Analisis Time Series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46491" y="4686171"/>
            <a:ext cx="670711" cy="67071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60573" y="5852391"/>
            <a:ext cx="7201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Forecasting in Action</a:t>
            </a:r>
            <a:endParaRPr lang="en-US" sz="36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6491" y="6065675"/>
            <a:ext cx="670711" cy="670711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E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42980"/>
          <a:stretch>
            <a:fillRect/>
          </a:stretch>
        </p:blipFill>
        <p:spPr>
          <a:xfrm>
            <a:off x="10674896" y="264803"/>
            <a:ext cx="8665425" cy="1000493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6491" y="1115224"/>
            <a:ext cx="8115300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94F70"/>
                </a:solidFill>
                <a:latin typeface="Alata"/>
              </a:rPr>
              <a:t>OUTLINE</a:t>
            </a:r>
            <a:endParaRPr lang="en-US" sz="7200">
              <a:solidFill>
                <a:srgbClr val="394F70"/>
              </a:solidFill>
              <a:latin typeface="Alat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5264" y="2458426"/>
            <a:ext cx="11136238" cy="1918808"/>
            <a:chOff x="0" y="0"/>
            <a:chExt cx="17068167" cy="29408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8167" cy="3039957"/>
            </a:xfrm>
            <a:custGeom>
              <a:avLst/>
              <a:gdLst/>
              <a:ahLst/>
              <a:cxnLst/>
              <a:rect l="l" t="t" r="r" b="b"/>
              <a:pathLst>
                <a:path w="17068167" h="3039957">
                  <a:moveTo>
                    <a:pt x="16445867" y="2469727"/>
                  </a:moveTo>
                  <a:cubicBezTo>
                    <a:pt x="16445867" y="2463377"/>
                    <a:pt x="16447137" y="2458297"/>
                    <a:pt x="16447137" y="2450677"/>
                  </a:cubicBezTo>
                  <a:lnTo>
                    <a:pt x="16447137" y="490220"/>
                  </a:lnTo>
                  <a:cubicBezTo>
                    <a:pt x="16447137" y="220980"/>
                    <a:pt x="16237587" y="0"/>
                    <a:pt x="15981048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450677"/>
                  </a:lnTo>
                  <a:cubicBezTo>
                    <a:pt x="0" y="2719917"/>
                    <a:pt x="209550" y="2940897"/>
                    <a:pt x="466090" y="2940897"/>
                  </a:cubicBezTo>
                  <a:lnTo>
                    <a:pt x="15979777" y="2940897"/>
                  </a:lnTo>
                  <a:cubicBezTo>
                    <a:pt x="16092807" y="2940897"/>
                    <a:pt x="16196948" y="2897717"/>
                    <a:pt x="16276957" y="2827867"/>
                  </a:cubicBezTo>
                  <a:cubicBezTo>
                    <a:pt x="16407767" y="2898987"/>
                    <a:pt x="16720187" y="3039957"/>
                    <a:pt x="17066898" y="2832947"/>
                  </a:cubicBezTo>
                  <a:cubicBezTo>
                    <a:pt x="17068167" y="2832947"/>
                    <a:pt x="16755748" y="2834217"/>
                    <a:pt x="16445867" y="2469727"/>
                  </a:cubicBezTo>
                  <a:lnTo>
                    <a:pt x="16445867" y="2469727"/>
                  </a:lnTo>
                  <a:close/>
                </a:path>
              </a:pathLst>
            </a:custGeom>
            <a:solidFill>
              <a:srgbClr val="4C63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76876" y="4600177"/>
            <a:ext cx="10724299" cy="1794537"/>
            <a:chOff x="0" y="0"/>
            <a:chExt cx="14299066" cy="23927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299066" cy="2392716"/>
              <a:chOff x="0" y="0"/>
              <a:chExt cx="15455251" cy="258618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455252" cy="2586185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586185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281385"/>
                    </a:lnTo>
                    <a:cubicBezTo>
                      <a:pt x="0" y="2450295"/>
                      <a:pt x="135890" y="2586185"/>
                      <a:pt x="304800" y="2586185"/>
                    </a:cubicBezTo>
                    <a:lnTo>
                      <a:pt x="15150452" y="2586185"/>
                    </a:lnTo>
                    <a:cubicBezTo>
                      <a:pt x="15319361" y="2586185"/>
                      <a:pt x="15455252" y="2450295"/>
                      <a:pt x="15455252" y="2281385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4E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74913" y="805692"/>
              <a:ext cx="12500147" cy="714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262C41"/>
                  </a:solidFill>
                  <a:latin typeface="DM Sans Bold"/>
                </a:rPr>
                <a:t>Data really powers everything that we do.</a:t>
              </a:r>
              <a:endParaRPr lang="en-US" sz="3200" spc="-32">
                <a:solidFill>
                  <a:srgbClr val="262C41"/>
                </a:solidFill>
                <a:latin typeface="DM Sans Bold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915275" y="3417830"/>
            <a:ext cx="3322280" cy="332226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t="-2313" b="-231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607283" y="2730142"/>
            <a:ext cx="10089129" cy="148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40"/>
              </a:lnSpc>
            </a:pPr>
            <a:r>
              <a:rPr lang="en-US" sz="10400" spc="-103">
                <a:solidFill>
                  <a:srgbClr val="D4CDCA"/>
                </a:solidFill>
                <a:latin typeface="DM Sans Bold"/>
              </a:rPr>
              <a:t>Thank You</a:t>
            </a:r>
            <a:endParaRPr lang="en-US" sz="10400" spc="-103">
              <a:solidFill>
                <a:srgbClr val="D4CDCA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Machine Learning berfokus pada cara mesin belajar dari data tanpa eksplisit diprogram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8663" y="3211794"/>
            <a:ext cx="9257391" cy="64801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86054" y="3576905"/>
            <a:ext cx="6821406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Kuncinya adalah dengan statistik -&gt; menemukan pola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Awalnya ML adalah proses statistik yang diotomatisasi</a:t>
            </a:r>
            <a:endParaRPr lang="en-US" sz="3200">
              <a:solidFill>
                <a:srgbClr val="FF006F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Machine Learning berkembang dan berdiri sendiri sebagai bidang ilmu mandiri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5782"/>
          <a:stretch>
            <a:fillRect/>
          </a:stretch>
        </p:blipFill>
        <p:spPr>
          <a:xfrm>
            <a:off x="1628663" y="2808509"/>
            <a:ext cx="11741370" cy="62225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56386" y="3286125"/>
            <a:ext cx="4015913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Teknik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Tipe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Efisiensi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Automation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Scaling</a:t>
            </a:r>
            <a:endParaRPr lang="en-US" sz="3200">
              <a:solidFill>
                <a:srgbClr val="FF006F"/>
              </a:solidFill>
              <a:latin typeface="Open Sans"/>
            </a:endParaRPr>
          </a:p>
          <a:p>
            <a:pPr marL="690880" lvl="1" indent="-345440">
              <a:lnSpc>
                <a:spcPts val="4160"/>
              </a:lnSpc>
              <a:buFont typeface="Arial" panose="020B0604020202090204"/>
              <a:buChar char="•"/>
            </a:pPr>
            <a:r>
              <a:rPr lang="en-US" sz="3200">
                <a:solidFill>
                  <a:srgbClr val="FF006F"/>
                </a:solidFill>
                <a:latin typeface="Open Sans"/>
              </a:rPr>
              <a:t>Akurasi &amp; sensitivitas</a:t>
            </a:r>
            <a:endParaRPr lang="en-US" sz="3200">
              <a:solidFill>
                <a:srgbClr val="FF006F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Machine Learning menggabungkan statistik, ilmu komputer, dan pemrograman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TensorflowJ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2628900"/>
            <a:ext cx="12039600" cy="6808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00796" y="3776123"/>
            <a:ext cx="3403890" cy="34601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47279" y="3375008"/>
            <a:ext cx="6963508" cy="46423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8663" y="590991"/>
            <a:ext cx="15030674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Model bisa berisikan formula, bobot, atau catatan pola yang ditemukan dari dalam data.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516022">
            <a:off x="5773008" y="3638777"/>
            <a:ext cx="2543695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7114" y="7625640"/>
            <a:ext cx="3651254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DE8532"/>
                </a:solidFill>
                <a:latin typeface="Aileron Regular Bold"/>
              </a:rPr>
              <a:t>Model ML</a:t>
            </a:r>
            <a:endParaRPr lang="en-US" sz="4200">
              <a:solidFill>
                <a:srgbClr val="DE8532"/>
              </a:solidFill>
              <a:latin typeface="Aileron Regula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455478" y="530599"/>
            <a:ext cx="433644" cy="1080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8663" y="590991"/>
            <a:ext cx="15030674" cy="169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222222"/>
                </a:solidFill>
                <a:latin typeface="Open Sans"/>
              </a:rPr>
              <a:t>Kita bisa memberikan input dan model akan mengeluarkan hasil prediksi</a:t>
            </a:r>
            <a:endParaRPr lang="en-US" sz="5200">
              <a:solidFill>
                <a:srgbClr val="222222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87931" y="3848100"/>
            <a:ext cx="3403890" cy="346011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864736" y="5367174"/>
            <a:ext cx="2515257" cy="379991"/>
            <a:chOff x="0" y="0"/>
            <a:chExt cx="3841750" cy="580390"/>
          </a:xfrm>
        </p:grpSpPr>
        <p:sp>
          <p:nvSpPr>
            <p:cNvPr id="6" name="Freeform 6"/>
            <p:cNvSpPr/>
            <p:nvPr/>
          </p:nvSpPr>
          <p:spPr>
            <a:xfrm>
              <a:off x="3429000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B3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3841750" cy="582930"/>
            </a:xfrm>
            <a:custGeom>
              <a:avLst/>
              <a:gdLst/>
              <a:ahLst/>
              <a:cxnLst/>
              <a:rect l="l" t="t" r="r" b="b"/>
              <a:pathLst>
                <a:path w="3841750" h="582930">
                  <a:moveTo>
                    <a:pt x="3825240" y="261620"/>
                  </a:moveTo>
                  <a:lnTo>
                    <a:pt x="3450590" y="8890"/>
                  </a:lnTo>
                  <a:cubicBezTo>
                    <a:pt x="3439160" y="1270"/>
                    <a:pt x="3423920" y="0"/>
                    <a:pt x="3411220" y="6350"/>
                  </a:cubicBezTo>
                  <a:cubicBezTo>
                    <a:pt x="3398520" y="12700"/>
                    <a:pt x="3390900" y="25400"/>
                    <a:pt x="3390900" y="39370"/>
                  </a:cubicBezTo>
                  <a:lnTo>
                    <a:pt x="3390900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3390900" y="330200"/>
                  </a:lnTo>
                  <a:lnTo>
                    <a:pt x="3390900" y="544830"/>
                  </a:lnTo>
                  <a:cubicBezTo>
                    <a:pt x="3390900" y="558800"/>
                    <a:pt x="3398520" y="571500"/>
                    <a:pt x="3411220" y="577850"/>
                  </a:cubicBezTo>
                  <a:cubicBezTo>
                    <a:pt x="3416300" y="580390"/>
                    <a:pt x="3422650" y="582930"/>
                    <a:pt x="3429000" y="582930"/>
                  </a:cubicBezTo>
                  <a:cubicBezTo>
                    <a:pt x="3436620" y="582930"/>
                    <a:pt x="3444240" y="580390"/>
                    <a:pt x="3450590" y="576580"/>
                  </a:cubicBezTo>
                  <a:lnTo>
                    <a:pt x="3825240" y="323850"/>
                  </a:lnTo>
                  <a:cubicBezTo>
                    <a:pt x="3835400" y="316230"/>
                    <a:pt x="3841750" y="304800"/>
                    <a:pt x="3841750" y="292100"/>
                  </a:cubicBezTo>
                  <a:cubicBezTo>
                    <a:pt x="3841750" y="279400"/>
                    <a:pt x="3835400" y="267970"/>
                    <a:pt x="3825240" y="261620"/>
                  </a:cubicBezTo>
                  <a:close/>
                  <a:moveTo>
                    <a:pt x="3467100" y="473710"/>
                  </a:moveTo>
                  <a:lnTo>
                    <a:pt x="3467100" y="111760"/>
                  </a:lnTo>
                  <a:lnTo>
                    <a:pt x="3735070" y="292100"/>
                  </a:lnTo>
                  <a:lnTo>
                    <a:pt x="3467100" y="473710"/>
                  </a:lnTo>
                  <a:close/>
                </a:path>
              </a:pathLst>
            </a:custGeom>
            <a:solidFill>
              <a:srgbClr val="61CCC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564249" y="7697617"/>
            <a:ext cx="3651254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DE8532"/>
                </a:solidFill>
                <a:latin typeface="Aileron Regular Bold"/>
              </a:rPr>
              <a:t>Model ML</a:t>
            </a:r>
            <a:endParaRPr lang="en-US" sz="4200">
              <a:solidFill>
                <a:srgbClr val="DE8532"/>
              </a:solidFill>
              <a:latin typeface="Aileron Regula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323757" y="5198168"/>
            <a:ext cx="2515257" cy="379991"/>
            <a:chOff x="0" y="0"/>
            <a:chExt cx="3841750" cy="580390"/>
          </a:xfrm>
        </p:grpSpPr>
        <p:sp>
          <p:nvSpPr>
            <p:cNvPr id="10" name="Freeform 10"/>
            <p:cNvSpPr/>
            <p:nvPr/>
          </p:nvSpPr>
          <p:spPr>
            <a:xfrm>
              <a:off x="3429000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B3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2540"/>
              <a:ext cx="3841750" cy="582930"/>
            </a:xfrm>
            <a:custGeom>
              <a:avLst/>
              <a:gdLst/>
              <a:ahLst/>
              <a:cxnLst/>
              <a:rect l="l" t="t" r="r" b="b"/>
              <a:pathLst>
                <a:path w="3841750" h="582930">
                  <a:moveTo>
                    <a:pt x="3825240" y="261620"/>
                  </a:moveTo>
                  <a:lnTo>
                    <a:pt x="3450590" y="8890"/>
                  </a:lnTo>
                  <a:cubicBezTo>
                    <a:pt x="3439160" y="1270"/>
                    <a:pt x="3423920" y="0"/>
                    <a:pt x="3411220" y="6350"/>
                  </a:cubicBezTo>
                  <a:cubicBezTo>
                    <a:pt x="3398520" y="12700"/>
                    <a:pt x="3390900" y="25400"/>
                    <a:pt x="3390900" y="39370"/>
                  </a:cubicBezTo>
                  <a:lnTo>
                    <a:pt x="3390900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3390900" y="330200"/>
                  </a:lnTo>
                  <a:lnTo>
                    <a:pt x="3390900" y="544830"/>
                  </a:lnTo>
                  <a:cubicBezTo>
                    <a:pt x="3390900" y="558800"/>
                    <a:pt x="3398520" y="571500"/>
                    <a:pt x="3411220" y="577850"/>
                  </a:cubicBezTo>
                  <a:cubicBezTo>
                    <a:pt x="3416300" y="580390"/>
                    <a:pt x="3422650" y="582930"/>
                    <a:pt x="3429000" y="582930"/>
                  </a:cubicBezTo>
                  <a:cubicBezTo>
                    <a:pt x="3436620" y="582930"/>
                    <a:pt x="3444240" y="580390"/>
                    <a:pt x="3450590" y="576580"/>
                  </a:cubicBezTo>
                  <a:lnTo>
                    <a:pt x="3825240" y="323850"/>
                  </a:lnTo>
                  <a:cubicBezTo>
                    <a:pt x="3835400" y="316230"/>
                    <a:pt x="3841750" y="304800"/>
                    <a:pt x="3841750" y="292100"/>
                  </a:cubicBezTo>
                  <a:cubicBezTo>
                    <a:pt x="3841750" y="279400"/>
                    <a:pt x="3835400" y="267970"/>
                    <a:pt x="3825240" y="261620"/>
                  </a:cubicBezTo>
                  <a:close/>
                  <a:moveTo>
                    <a:pt x="3467100" y="473710"/>
                  </a:moveTo>
                  <a:lnTo>
                    <a:pt x="3467100" y="111760"/>
                  </a:lnTo>
                  <a:lnTo>
                    <a:pt x="3735070" y="292100"/>
                  </a:lnTo>
                  <a:lnTo>
                    <a:pt x="3467100" y="473710"/>
                  </a:lnTo>
                  <a:close/>
                </a:path>
              </a:pathLst>
            </a:custGeom>
            <a:solidFill>
              <a:srgbClr val="61CCCC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08901" y="5240842"/>
            <a:ext cx="23558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000000"/>
                </a:solidFill>
                <a:latin typeface="Aileron Regular"/>
              </a:rPr>
              <a:t>Tanggal &amp; jam</a:t>
            </a:r>
            <a:endParaRPr lang="en-US" sz="360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06173" y="5065197"/>
            <a:ext cx="29654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000000"/>
                </a:solidFill>
                <a:latin typeface="Aileron Regular"/>
              </a:rPr>
              <a:t>Prediksi kemacetan</a:t>
            </a:r>
            <a:endParaRPr lang="en-US" sz="3600">
              <a:solidFill>
                <a:srgbClr val="000000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7293</Words>
  <Application>WPS Spreadsheets</Application>
  <PresentationFormat>Custom</PresentationFormat>
  <Paragraphs>293</Paragraphs>
  <Slides>40</Slides>
  <Notes>0</Notes>
  <HiddenSlides>4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Arial</vt:lpstr>
      <vt:lpstr>SimSun</vt:lpstr>
      <vt:lpstr>Wingdings</vt:lpstr>
      <vt:lpstr>Alata</vt:lpstr>
      <vt:lpstr>Thonburi</vt:lpstr>
      <vt:lpstr>Open Sans Bold</vt:lpstr>
      <vt:lpstr>Open Sans Light</vt:lpstr>
      <vt:lpstr>Arial</vt:lpstr>
      <vt:lpstr>Open Sans</vt:lpstr>
      <vt:lpstr>Aileron Regular Bold</vt:lpstr>
      <vt:lpstr>Aileron Regular</vt:lpstr>
      <vt:lpstr>Open Sans</vt:lpstr>
      <vt:lpstr>Times New Roman</vt:lpstr>
      <vt:lpstr>Helvetica Neue</vt:lpstr>
      <vt:lpstr>DM Sans Bold</vt:lpstr>
      <vt:lpstr>微软雅黑</vt:lpstr>
      <vt:lpstr>汉仪旗黑</vt:lpstr>
      <vt:lpstr>Arial Unicode MS</vt:lpstr>
      <vt:lpstr>Calibri</vt:lpstr>
      <vt:lpstr>Helvetica Neue</vt:lpstr>
      <vt:lpstr>苹方-简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Regresi Linier: Konsep, Implementasi, dan Evaluasi</dc:title>
  <dc:creator>Ventje Gaming</dc:creator>
  <cp:lastModifiedBy>yoelagustinus</cp:lastModifiedBy>
  <cp:revision>105</cp:revision>
  <dcterms:created xsi:type="dcterms:W3CDTF">2022-01-28T10:25:15Z</dcterms:created>
  <dcterms:modified xsi:type="dcterms:W3CDTF">2022-01-28T10:25:15Z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